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36"/>
  </p:notesMasterIdLst>
  <p:handoutMasterIdLst>
    <p:handoutMasterId r:id="rId37"/>
  </p:handoutMasterIdLst>
  <p:sldIdLst>
    <p:sldId id="256" r:id="rId5"/>
    <p:sldId id="269" r:id="rId6"/>
    <p:sldId id="270" r:id="rId7"/>
    <p:sldId id="272" r:id="rId8"/>
    <p:sldId id="273" r:id="rId9"/>
    <p:sldId id="274" r:id="rId10"/>
    <p:sldId id="275" r:id="rId11"/>
    <p:sldId id="276" r:id="rId12"/>
    <p:sldId id="277" r:id="rId13"/>
    <p:sldId id="278" r:id="rId14"/>
    <p:sldId id="280" r:id="rId15"/>
    <p:sldId id="290" r:id="rId16"/>
    <p:sldId id="281" r:id="rId17"/>
    <p:sldId id="282" r:id="rId18"/>
    <p:sldId id="283" r:id="rId19"/>
    <p:sldId id="284" r:id="rId20"/>
    <p:sldId id="285" r:id="rId21"/>
    <p:sldId id="286" r:id="rId22"/>
    <p:sldId id="291" r:id="rId23"/>
    <p:sldId id="292" r:id="rId24"/>
    <p:sldId id="293" r:id="rId25"/>
    <p:sldId id="294" r:id="rId26"/>
    <p:sldId id="295" r:id="rId27"/>
    <p:sldId id="296" r:id="rId28"/>
    <p:sldId id="297" r:id="rId29"/>
    <p:sldId id="298" r:id="rId30"/>
    <p:sldId id="288" r:id="rId31"/>
    <p:sldId id="289" r:id="rId32"/>
    <p:sldId id="299" r:id="rId33"/>
    <p:sldId id="300" r:id="rId34"/>
    <p:sldId id="267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51" autoAdjust="0"/>
    <p:restoredTop sz="94641" autoAdjust="0"/>
  </p:normalViewPr>
  <p:slideViewPr>
    <p:cSldViewPr snapToGrid="0">
      <p:cViewPr varScale="1">
        <p:scale>
          <a:sx n="86" d="100"/>
          <a:sy n="86" d="100"/>
        </p:scale>
        <p:origin x="379" y="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8" d="100"/>
          <a:sy n="68" d="100"/>
        </p:scale>
        <p:origin x="3288" y="32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viewProps" Target="view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703FB87-790C-4850-A90C-12C5FF4B94D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8127921-F9C4-44F3-AC5F-130B6A406C0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E59275-AFE1-4999-B78A-D0D76B9F2B0B}" type="datetimeFigureOut">
              <a:rPr lang="en-US" smtClean="0"/>
              <a:t>6/25/2023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65E047-F1CB-4066-A459-9EDC95F2E61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A77EF5-5277-4BAF-8BB4-2E02103988E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668C69-0C3E-40A2-B4A0-B2C8B71D8E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15862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EADD7A-FE61-48EE-BE0E-8546E5401374}" type="datetimeFigureOut">
              <a:rPr lang="en-US" smtClean="0"/>
              <a:t>6/25/2023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000EEB-8338-48D7-8EE8-EE0082EF76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7701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53382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43388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29666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465B25-9898-4697-826D-941C66D0753F}" type="datetime1">
              <a:rPr lang="en-US" smtClean="0"/>
              <a:t>6/25/2023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DB180F-AECA-4231-B267-B0CBA1D8055B}" type="datetime1">
              <a:rPr lang="en-US" smtClean="0"/>
              <a:t>6/25/2023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052F4-DAC7-4E5E-B01F-B7406E72FE9C}" type="datetime1">
              <a:rPr lang="en-US" smtClean="0"/>
              <a:t>6/25/2023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C5503-C0A3-41E5-B608-6384BC5C6759}" type="datetime1">
              <a:rPr lang="en-US" smtClean="0"/>
              <a:t>6/25/2023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48775E-6B8E-413C-9727-A3E9FED78615}" type="datetime1">
              <a:rPr lang="en-US" smtClean="0"/>
              <a:t>6/25/2023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255EC-4982-477A-85CC-BAE0D642E28B}" type="datetime1">
              <a:rPr lang="en-US" smtClean="0"/>
              <a:t>6/25/2023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ACAFE4-F5E0-4779-92DF-3C12F046E58C}" type="datetime1">
              <a:rPr lang="en-US" smtClean="0"/>
              <a:t>6/25/2023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7E627-CDDA-43A2-AFAD-112B986808BE}" type="datetime1">
              <a:rPr lang="en-US" smtClean="0"/>
              <a:t>6/25/2023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BE548-5C2A-46B4-9447-38D4BA044AD6}" type="datetime1">
              <a:rPr lang="en-US" smtClean="0"/>
              <a:t>6/25/2023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2A33BB-9EE5-4AA7-B811-B569976B562D}" type="datetime1">
              <a:rPr lang="en-US" smtClean="0"/>
              <a:t>6/25/2023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D14CE-6B02-4077-A009-E7D8BAB794D4}" type="datetime1">
              <a:rPr lang="en-US" smtClean="0"/>
              <a:t>6/25/2023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518D1-7DB5-4C57-B349-800EC756D9D0}" type="datetime1">
              <a:rPr lang="en-US" smtClean="0"/>
              <a:t>6/25/2023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B7FEC-B8E0-4FAB-8E14-EA53D1D44C13}" type="datetime1">
              <a:rPr lang="en-US" smtClean="0"/>
              <a:t>6/25/2023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88F86-77E8-466D-A1C1-82E05D5D4658}" type="datetime1">
              <a:rPr lang="en-US" smtClean="0"/>
              <a:t>6/25/2023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A4673-0294-49AD-BFA0-EF653764A419}" type="datetime1">
              <a:rPr lang="en-US" smtClean="0"/>
              <a:t>6/25/2023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31C24-D5BD-473A-B4FE-34F1728588B0}" type="datetime1">
              <a:rPr lang="en-US" smtClean="0"/>
              <a:t>6/25/2023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200A1-8441-4278-9A53-84F07F72ACDB}" type="datetime1">
              <a:rPr lang="en-US" smtClean="0"/>
              <a:t>6/25/2023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E5B4B74-B54F-4498-B88A-4F7608B3CD11}" type="datetime1">
              <a:rPr lang="en-US" smtClean="0"/>
              <a:t>6/25/2023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7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eg"/><Relationship Id="rId4" Type="http://schemas.microsoft.com/office/2007/relationships/hdphoto" Target="../media/hdphoto3.wdp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2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2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jpg"/><Relationship Id="rId4" Type="http://schemas.openxmlformats.org/officeDocument/2006/relationships/image" Target="../media/image27.jpg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jpg"/><Relationship Id="rId4" Type="http://schemas.openxmlformats.org/officeDocument/2006/relationships/image" Target="../media/image29.jpg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jpeg"/><Relationship Id="rId4" Type="http://schemas.microsoft.com/office/2007/relationships/hdphoto" Target="../media/hdphoto3.wdp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in links">
            <a:extLst>
              <a:ext uri="{FF2B5EF4-FFF2-40B4-BE49-F238E27FC236}">
                <a16:creationId xmlns:a16="http://schemas.microsoft.com/office/drawing/2014/main" id="{A4511EBC-2F3C-446D-867B-7DC328517A4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  <a14:imgEffect>
                      <a14:brightnessContrast bright="-64000"/>
                    </a14:imgEffect>
                  </a14:imgLayer>
                </a14:imgProps>
              </a:ext>
            </a:extLst>
          </a:blip>
          <a:srcRect t="23391" r="909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D30D32A-359B-41BB-9746-2CF3A21EEF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31915" y="1445347"/>
            <a:ext cx="9528168" cy="1806043"/>
          </a:xfrm>
        </p:spPr>
        <p:txBody>
          <a:bodyPr>
            <a:normAutofit/>
          </a:bodyPr>
          <a:lstStyle/>
          <a:p>
            <a:pPr algn="ctr"/>
            <a:r>
              <a:rPr lang="en-US" sz="5400" b="1" dirty="0"/>
              <a:t>Pseudepigrapha Detection using Neural Imposters</a:t>
            </a:r>
            <a:endParaRPr lang="ru-RU" sz="5400" b="1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18E9D62-7BA3-4D5E-8915-0D0E8661E3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Picture 3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B78B66F6-A25B-E40E-23CB-95424A00072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1380" y="127636"/>
            <a:ext cx="3209237" cy="77865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C6BCB4E1-6E25-28B7-0F65-61BF513B717A}"/>
              </a:ext>
            </a:extLst>
          </p:cNvPr>
          <p:cNvSpPr txBox="1">
            <a:spLocks/>
          </p:cNvSpPr>
          <p:nvPr/>
        </p:nvSpPr>
        <p:spPr>
          <a:xfrm>
            <a:off x="788894" y="3967562"/>
            <a:ext cx="10614211" cy="98255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pPr algn="ctr"/>
            <a:r>
              <a:rPr lang="en-US" sz="2400" b="1" dirty="0">
                <a:solidFill>
                  <a:schemeClr val="tx1"/>
                </a:solidFill>
              </a:rPr>
              <a:t>Capstone Project Phase A</a:t>
            </a:r>
            <a:br>
              <a:rPr lang="en-US" sz="2400" b="1" dirty="0">
                <a:solidFill>
                  <a:schemeClr val="tx1"/>
                </a:solidFill>
              </a:rPr>
            </a:br>
            <a:r>
              <a:rPr lang="en-US" sz="2400" b="1" dirty="0">
                <a:solidFill>
                  <a:schemeClr val="tx1"/>
                </a:solidFill>
              </a:rPr>
              <a:t> 23-1-R-21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116820D9-80F8-2BB8-8572-F3A843A35AB2}"/>
              </a:ext>
            </a:extLst>
          </p:cNvPr>
          <p:cNvSpPr txBox="1">
            <a:spLocks/>
          </p:cNvSpPr>
          <p:nvPr/>
        </p:nvSpPr>
        <p:spPr>
          <a:xfrm>
            <a:off x="788893" y="5186824"/>
            <a:ext cx="5307107" cy="133097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pPr algn="ctr"/>
            <a:r>
              <a:rPr lang="en-US" sz="2400" b="1" u="sng" dirty="0">
                <a:solidFill>
                  <a:schemeClr val="tx1"/>
                </a:solidFill>
              </a:rPr>
              <a:t>Students</a:t>
            </a:r>
          </a:p>
          <a:p>
            <a:pPr algn="ctr"/>
            <a:r>
              <a:rPr lang="en-US" sz="2400" b="1" dirty="0">
                <a:solidFill>
                  <a:schemeClr val="tx1"/>
                </a:solidFill>
              </a:rPr>
              <a:t>Asaf Davidovitch 314863945</a:t>
            </a:r>
          </a:p>
          <a:p>
            <a:pPr algn="ctr"/>
            <a:r>
              <a:rPr lang="en-US" sz="2400" b="1" dirty="0">
                <a:solidFill>
                  <a:schemeClr val="tx1"/>
                </a:solidFill>
              </a:rPr>
              <a:t>Eliyahu Arnson 330319294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6C127A06-3EA6-6ADB-B391-1FE973BB096D}"/>
              </a:ext>
            </a:extLst>
          </p:cNvPr>
          <p:cNvSpPr txBox="1">
            <a:spLocks/>
          </p:cNvSpPr>
          <p:nvPr/>
        </p:nvSpPr>
        <p:spPr>
          <a:xfrm>
            <a:off x="6095999" y="5186824"/>
            <a:ext cx="5307107" cy="133097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pPr algn="ctr"/>
            <a:r>
              <a:rPr lang="en-US" sz="2400" b="1" u="sng" dirty="0">
                <a:solidFill>
                  <a:schemeClr val="tx1"/>
                </a:solidFill>
              </a:rPr>
              <a:t>Supervisors</a:t>
            </a:r>
          </a:p>
          <a:p>
            <a:pPr algn="ctr"/>
            <a:r>
              <a:rPr lang="en-US" sz="2400" b="1" dirty="0">
                <a:solidFill>
                  <a:schemeClr val="tx1"/>
                </a:solidFill>
              </a:rPr>
              <a:t>Dr. Renata Avros</a:t>
            </a:r>
            <a:endParaRPr lang="he-IL" sz="2400" b="1" dirty="0">
              <a:solidFill>
                <a:schemeClr val="tx1"/>
              </a:solidFill>
            </a:endParaRPr>
          </a:p>
          <a:p>
            <a:pPr algn="ctr"/>
            <a:r>
              <a:rPr lang="en-US" sz="2400" b="1" dirty="0">
                <a:solidFill>
                  <a:schemeClr val="tx1"/>
                </a:solidFill>
              </a:rPr>
              <a:t>Prof. Zeev Volkovich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1BF7F87-BBE0-DBDE-107A-06CA35E73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b="1" smtClean="0"/>
              <a:t>1</a:t>
            </a:fld>
            <a:endParaRPr lang="en-US" b="1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AE058BF-C7AC-100A-4756-9360E4876759}"/>
              </a:ext>
            </a:extLst>
          </p:cNvPr>
          <p:cNvCxnSpPr>
            <a:cxnSpLocks/>
          </p:cNvCxnSpPr>
          <p:nvPr/>
        </p:nvCxnSpPr>
        <p:spPr>
          <a:xfrm>
            <a:off x="1474695" y="3429000"/>
            <a:ext cx="924261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0009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0000"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1D917-9C72-AE84-CE60-BF595D6FF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Pre-Processing &amp; Tokenization</a:t>
            </a:r>
            <a:endParaRPr lang="LID4096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9B3327-7450-9919-22E0-2CF32C5C9E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1" y="1583765"/>
            <a:ext cx="10996054" cy="1516989"/>
          </a:xfrm>
        </p:spPr>
        <p:txBody>
          <a:bodyPr>
            <a:normAutofit/>
          </a:bodyPr>
          <a:lstStyle/>
          <a:p>
            <a:r>
              <a:rPr lang="en-US" sz="2800" b="1" dirty="0"/>
              <a:t>The purpose of Pre-Processing stage is to prepare the text for the model in order to receive quality and accurate results. Remove unwanted characters and lower case all the letters.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E7B1D2-12A7-2B27-31A3-B3F3288A9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b="1" smtClean="0"/>
              <a:t>10</a:t>
            </a:fld>
            <a:endParaRPr lang="en-US" b="1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0FE7009-BE0D-353B-CD63-44BD7981A50A}"/>
              </a:ext>
            </a:extLst>
          </p:cNvPr>
          <p:cNvSpPr txBox="1">
            <a:spLocks/>
          </p:cNvSpPr>
          <p:nvPr/>
        </p:nvSpPr>
        <p:spPr>
          <a:xfrm>
            <a:off x="646111" y="3453940"/>
            <a:ext cx="10248995" cy="29513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2800" b="1" dirty="0"/>
              <a:t>The purpose of Tokenization is to prepare the format of the text for the embedding model. Divide text into batches and chunks.</a:t>
            </a:r>
          </a:p>
          <a:p>
            <a:pPr marL="0" indent="0">
              <a:buFont typeface="Wingdings 3" charset="2"/>
              <a:buNone/>
            </a:pPr>
            <a:endParaRPr lang="en-US" sz="2800" b="1" dirty="0"/>
          </a:p>
          <a:p>
            <a:r>
              <a:rPr lang="en-US" sz="2800" b="1" dirty="0"/>
              <a:t>Each chunk is given a representing vector for the embedding model.</a:t>
            </a:r>
          </a:p>
          <a:p>
            <a:endParaRPr lang="LID4096" sz="2800" b="1" dirty="0"/>
          </a:p>
        </p:txBody>
      </p:sp>
    </p:spTree>
    <p:extLst>
      <p:ext uri="{BB962C8B-B14F-4D97-AF65-F5344CB8AC3E}">
        <p14:creationId xmlns:p14="http://schemas.microsoft.com/office/powerpoint/2010/main" val="7469966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0000"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1D917-9C72-AE84-CE60-BF595D6FF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BERT Embedding</a:t>
            </a:r>
            <a:br>
              <a:rPr lang="en-US" b="1" dirty="0"/>
            </a:br>
            <a:endParaRPr lang="LID4096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9B3327-7450-9919-22E0-2CF32C5C9E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770" y="1521012"/>
            <a:ext cx="10269912" cy="4957482"/>
          </a:xfrm>
        </p:spPr>
        <p:txBody>
          <a:bodyPr>
            <a:normAutofit/>
          </a:bodyPr>
          <a:lstStyle/>
          <a:p>
            <a:pPr>
              <a:lnSpc>
                <a:spcPts val="3500"/>
              </a:lnSpc>
            </a:pPr>
            <a:r>
              <a:rPr lang="en-US" sz="2800" b="1" dirty="0"/>
              <a:t>BERT, developed by Google, is an embedding model known for highly contextual understanding of texts.</a:t>
            </a:r>
          </a:p>
          <a:p>
            <a:pPr>
              <a:lnSpc>
                <a:spcPts val="3500"/>
              </a:lnSpc>
            </a:pPr>
            <a:endParaRPr lang="en-US" sz="2800" b="1" dirty="0"/>
          </a:p>
          <a:p>
            <a:pPr>
              <a:lnSpc>
                <a:spcPts val="3500"/>
              </a:lnSpc>
            </a:pPr>
            <a:r>
              <a:rPr lang="en-US" sz="2800" b="1" dirty="0"/>
              <a:t>The goal of embedding is to translate the text into a format that can be used in the neural network.</a:t>
            </a:r>
          </a:p>
          <a:p>
            <a:pPr>
              <a:lnSpc>
                <a:spcPts val="3500"/>
              </a:lnSpc>
            </a:pPr>
            <a:endParaRPr lang="en-US" sz="2800" b="1" dirty="0"/>
          </a:p>
          <a:p>
            <a:pPr>
              <a:lnSpc>
                <a:spcPts val="3500"/>
              </a:lnSpc>
            </a:pPr>
            <a:r>
              <a:rPr lang="en-US" sz="2800" b="1" dirty="0"/>
              <a:t>Each word is represented by a vector of values. This representation holds contextual understanding of each word and its relation to other words.</a:t>
            </a:r>
          </a:p>
          <a:p>
            <a:pPr>
              <a:lnSpc>
                <a:spcPts val="3500"/>
              </a:lnSpc>
            </a:pPr>
            <a:endParaRPr lang="en-US" sz="2800" b="1" dirty="0"/>
          </a:p>
          <a:p>
            <a:pPr>
              <a:lnSpc>
                <a:spcPts val="3500"/>
              </a:lnSpc>
            </a:pPr>
            <a:endParaRPr lang="LID4096" sz="28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E7B1D2-12A7-2B27-31A3-B3F3288A9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b="1" smtClean="0"/>
              <a:t>11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4496585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0000"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1D917-9C72-AE84-CE60-BF595D6FF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BERT Model</a:t>
            </a:r>
            <a:br>
              <a:rPr lang="en-US" b="1" dirty="0"/>
            </a:br>
            <a:endParaRPr lang="LID4096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E7B1D2-12A7-2B27-31A3-B3F3288A9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b="1" smtClean="0"/>
              <a:t>12</a:t>
            </a:fld>
            <a:endParaRPr lang="en-US" b="1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3A083CC-B07D-4200-2B92-AD8D76584EF8}"/>
              </a:ext>
            </a:extLst>
          </p:cNvPr>
          <p:cNvGrpSpPr/>
          <p:nvPr/>
        </p:nvGrpSpPr>
        <p:grpSpPr>
          <a:xfrm>
            <a:off x="1765222" y="1407916"/>
            <a:ext cx="8661556" cy="4997366"/>
            <a:chOff x="1766283" y="933101"/>
            <a:chExt cx="8660841" cy="499695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BE18B60-5E7F-ADD1-E204-F2DC89D502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66283" y="933101"/>
              <a:ext cx="8659433" cy="4991797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5A19F01-845A-59BD-B1C7-E9983C5B276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66283" y="5339422"/>
              <a:ext cx="752580" cy="590632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34E25F8-9DCE-BF6D-759F-BE790E1D689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674544" y="5336988"/>
              <a:ext cx="752580" cy="59063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335320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0000"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1D917-9C72-AE84-CE60-BF595D6FF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Post-Training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9B3327-7450-9919-22E0-2CF32C5C9E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1" y="1521013"/>
            <a:ext cx="10111536" cy="4933575"/>
          </a:xfrm>
        </p:spPr>
        <p:txBody>
          <a:bodyPr>
            <a:normAutofit/>
          </a:bodyPr>
          <a:lstStyle/>
          <a:p>
            <a:r>
              <a:rPr lang="en-US" sz="2800" b="1" dirty="0"/>
              <a:t>The BERT embedding model used in this project is a pre-trained transformer model. </a:t>
            </a:r>
          </a:p>
          <a:p>
            <a:endParaRPr lang="en-US" sz="2800" b="1" dirty="0"/>
          </a:p>
          <a:p>
            <a:r>
              <a:rPr lang="en-US" sz="2800" b="1" dirty="0"/>
              <a:t>Post-Training is the process of taking a pre-trained neural network and fine-tuning its weights to adjust for a specific task.</a:t>
            </a:r>
          </a:p>
          <a:p>
            <a:endParaRPr lang="en-US" sz="2800" b="1" dirty="0"/>
          </a:p>
          <a:p>
            <a:r>
              <a:rPr lang="en-US" sz="2800" b="1" dirty="0"/>
              <a:t>Our post-training is adding an additional layer to the pre-trained network and training it for 3 epochs.</a:t>
            </a:r>
          </a:p>
          <a:p>
            <a:endParaRPr lang="LID4096" sz="28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E7B1D2-12A7-2B27-31A3-B3F3288A9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b="1" smtClean="0"/>
              <a:t>13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3029039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0000"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1D917-9C72-AE84-CE60-BF595D6FFA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10368"/>
          </a:xfrm>
        </p:spPr>
        <p:txBody>
          <a:bodyPr/>
          <a:lstStyle/>
          <a:p>
            <a:r>
              <a:rPr lang="en-US" b="1" dirty="0"/>
              <a:t>ConvBiLSTM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9B3327-7450-9919-22E0-2CF32C5C9E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1" y="1431094"/>
            <a:ext cx="7696980" cy="5089235"/>
          </a:xfrm>
        </p:spPr>
        <p:txBody>
          <a:bodyPr>
            <a:normAutofit lnSpcReduction="10000"/>
          </a:bodyPr>
          <a:lstStyle/>
          <a:p>
            <a:r>
              <a:rPr lang="en-US" sz="2800" b="1" dirty="0"/>
              <a:t>ConvBiLSTM is an algorithm built from two main components, CNN and Bidirectional-LSTM. The goal of the neural network is for classification.</a:t>
            </a:r>
          </a:p>
          <a:p>
            <a:endParaRPr lang="en-US" sz="2800" b="1" dirty="0"/>
          </a:p>
          <a:p>
            <a:r>
              <a:rPr lang="en-US" sz="2800" b="1" dirty="0"/>
              <a:t>CNN – Extracts character features from each chunk.</a:t>
            </a:r>
          </a:p>
          <a:p>
            <a:endParaRPr lang="en-US" sz="2800" b="1" dirty="0"/>
          </a:p>
          <a:p>
            <a:r>
              <a:rPr lang="en-US" sz="2800" b="1" dirty="0"/>
              <a:t>Bidirectional-LSTM – An LSTM model that works in both directions to calculate the signal value for each word chunk.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E7B1D2-12A7-2B27-31A3-B3F3288A9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b="1" smtClean="0"/>
              <a:t>14</a:t>
            </a:fld>
            <a:endParaRPr lang="en-US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981297B-4113-2253-EF81-F18920C097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4797" y="1263086"/>
            <a:ext cx="2700977" cy="226574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F31CD54-E80E-3BF8-E85C-2B5E22D979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44797" y="3597965"/>
            <a:ext cx="2723998" cy="3075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4684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0000"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1D917-9C72-AE84-CE60-BF595D6FF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Calculating Batch Signals</a:t>
            </a:r>
            <a:br>
              <a:rPr lang="en-US" b="1" dirty="0"/>
            </a:b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9B3327-7450-9919-22E0-2CF32C5C9E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2888" y="1556871"/>
            <a:ext cx="10066712" cy="4634753"/>
          </a:xfrm>
        </p:spPr>
        <p:txBody>
          <a:bodyPr>
            <a:normAutofit/>
          </a:bodyPr>
          <a:lstStyle/>
          <a:p>
            <a:r>
              <a:rPr lang="en-US" sz="2800" b="1" dirty="0"/>
              <a:t>Each chunk is inputted into the Convolutional Bidirectional LSTM and receives a value 0 or 1.</a:t>
            </a:r>
          </a:p>
          <a:p>
            <a:endParaRPr lang="en-US" sz="2800" b="1" dirty="0"/>
          </a:p>
          <a:p>
            <a:r>
              <a:rPr lang="en-US" sz="2800" b="1" dirty="0"/>
              <a:t>The average signal is calculated for all the chunks in a batch.</a:t>
            </a:r>
          </a:p>
          <a:p>
            <a:endParaRPr lang="en-US" sz="2800" b="1" dirty="0"/>
          </a:p>
          <a:p>
            <a:r>
              <a:rPr lang="en-US" sz="2800" b="1" dirty="0"/>
              <a:t>The values are saved in a matrix for the DTW stage.</a:t>
            </a:r>
            <a:endParaRPr lang="LID4096" sz="28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E7B1D2-12A7-2B27-31A3-B3F3288A9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b="1" smtClean="0"/>
              <a:t>15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9985340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0000"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1D917-9C72-AE84-CE60-BF595D6FF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DTW Matrix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9B3327-7450-9919-22E0-2CF32C5C9E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0700" y="1395507"/>
            <a:ext cx="10329676" cy="4551081"/>
          </a:xfrm>
        </p:spPr>
        <p:txBody>
          <a:bodyPr>
            <a:normAutofit/>
          </a:bodyPr>
          <a:lstStyle/>
          <a:p>
            <a:r>
              <a:rPr lang="en-US" sz="2800" b="1" dirty="0"/>
              <a:t>Dynamic Time Warping in short, DTW, is used to compare temporal sequences that are not synced up perfectly. </a:t>
            </a:r>
          </a:p>
          <a:p>
            <a:endParaRPr lang="en-US" sz="2800" b="1" dirty="0"/>
          </a:p>
          <a:p>
            <a:r>
              <a:rPr lang="en-US" sz="2800" b="1" dirty="0"/>
              <a:t>This method allows for capturing the optimal matching of sequences under comparison. DTW is used to calculate distances between two sequences. </a:t>
            </a:r>
          </a:p>
          <a:p>
            <a:endParaRPr lang="en-US" sz="28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E7B1D2-12A7-2B27-31A3-B3F3288A9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b="1" smtClean="0"/>
              <a:t>16</a:t>
            </a:fld>
            <a:endParaRPr lang="en-US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A14B1BE-1936-2942-AD74-5231A03FBE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5538" y="4648467"/>
            <a:ext cx="5761383" cy="189427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211784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0000"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1D917-9C72-AE84-CE60-BF595D6FF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Isolated Forest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E7B1D2-12A7-2B27-31A3-B3F3288A9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b="1" smtClean="0"/>
              <a:t>17</a:t>
            </a:fld>
            <a:endParaRPr lang="en-US" b="1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59D7D38-C23A-7EC3-2975-F9C6F0827B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1" y="1467224"/>
            <a:ext cx="6914124" cy="4999317"/>
          </a:xfrm>
        </p:spPr>
        <p:txBody>
          <a:bodyPr>
            <a:normAutofit/>
          </a:bodyPr>
          <a:lstStyle/>
          <a:p>
            <a:r>
              <a:rPr lang="en-US" sz="2800" b="1" dirty="0"/>
              <a:t>This process finds anomalies in given data set.</a:t>
            </a:r>
          </a:p>
          <a:p>
            <a:endParaRPr lang="en-US" sz="2800" b="1" dirty="0"/>
          </a:p>
          <a:p>
            <a:r>
              <a:rPr lang="en-US" sz="2800" b="1" dirty="0"/>
              <a:t>This algorithm is performed 1000 times on the DTW matrix.</a:t>
            </a:r>
          </a:p>
          <a:p>
            <a:endParaRPr lang="en-US" sz="2800" b="1" dirty="0"/>
          </a:p>
          <a:p>
            <a:r>
              <a:rPr lang="en-US" sz="2800" b="1" dirty="0"/>
              <a:t>The result of this stage clusters the data from the DTW matrix.</a:t>
            </a:r>
            <a:endParaRPr lang="LID4096" sz="2800" b="1" dirty="0"/>
          </a:p>
        </p:txBody>
      </p:sp>
      <p:pic>
        <p:nvPicPr>
          <p:cNvPr id="1030" name="Picture 6" descr="isolation-tree">
            <a:extLst>
              <a:ext uri="{FF2B5EF4-FFF2-40B4-BE49-F238E27FC236}">
                <a16:creationId xmlns:a16="http://schemas.microsoft.com/office/drawing/2014/main" id="{24A69F42-E1AF-96B7-9C3B-4A2BBEE11C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9878" y="2910882"/>
            <a:ext cx="4157840" cy="247955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75604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0000"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1D917-9C72-AE84-CE60-BF595D6FFA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91988"/>
          </a:xfrm>
        </p:spPr>
        <p:txBody>
          <a:bodyPr/>
          <a:lstStyle/>
          <a:p>
            <a:r>
              <a:rPr lang="en-US" b="1" dirty="0"/>
              <a:t>Project Challenges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E7B1D2-12A7-2B27-31A3-B3F3288A9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b="1" smtClean="0"/>
              <a:t>18</a:t>
            </a:fld>
            <a:endParaRPr lang="en-US" b="1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59D7D38-C23A-7EC3-2975-F9C6F0827B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0" y="1467224"/>
            <a:ext cx="10607583" cy="4999317"/>
          </a:xfrm>
        </p:spPr>
        <p:txBody>
          <a:bodyPr>
            <a:normAutofit/>
          </a:bodyPr>
          <a:lstStyle/>
          <a:p>
            <a:r>
              <a:rPr lang="en-US" sz="2800" b="1" dirty="0"/>
              <a:t>Implementation – Finding compatible resources</a:t>
            </a:r>
          </a:p>
          <a:p>
            <a:endParaRPr lang="en-US" sz="2800" b="1" dirty="0"/>
          </a:p>
          <a:p>
            <a:r>
              <a:rPr lang="en-US" sz="2800" b="1" dirty="0"/>
              <a:t>Post-Training BERT – Research &amp; testing</a:t>
            </a:r>
          </a:p>
          <a:p>
            <a:endParaRPr lang="en-US" sz="2800" b="1" dirty="0"/>
          </a:p>
          <a:p>
            <a:r>
              <a:rPr lang="en-US" sz="2800" b="1" dirty="0"/>
              <a:t>Verifying Correctness – Various unit tests &amp; comparing results</a:t>
            </a:r>
          </a:p>
          <a:p>
            <a:endParaRPr lang="en-US" sz="2800" b="1" dirty="0"/>
          </a:p>
          <a:p>
            <a:r>
              <a:rPr lang="en-US" sz="2800" b="1" dirty="0"/>
              <a:t>Acquiring data sets – Find source of consistent and reliable data sets.</a:t>
            </a:r>
          </a:p>
          <a:p>
            <a:endParaRPr lang="en-US" sz="2800" b="1" dirty="0"/>
          </a:p>
          <a:p>
            <a:endParaRPr lang="en-US" sz="2800" b="1" dirty="0"/>
          </a:p>
          <a:p>
            <a:endParaRPr lang="en-US" sz="2800" b="1" dirty="0"/>
          </a:p>
          <a:p>
            <a:endParaRPr lang="LID4096" sz="2800" b="1" dirty="0"/>
          </a:p>
        </p:txBody>
      </p:sp>
    </p:spTree>
    <p:extLst>
      <p:ext uri="{BB962C8B-B14F-4D97-AF65-F5344CB8AC3E}">
        <p14:creationId xmlns:p14="http://schemas.microsoft.com/office/powerpoint/2010/main" val="15390236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0000"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1D917-9C72-AE84-CE60-BF595D6FFA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91988"/>
          </a:xfrm>
        </p:spPr>
        <p:txBody>
          <a:bodyPr/>
          <a:lstStyle/>
          <a:p>
            <a:r>
              <a:rPr lang="en-US" sz="4000" b="1" dirty="0"/>
              <a:t>Results Comparison BERT – Word2Vec</a:t>
            </a:r>
            <a:br>
              <a:rPr lang="en-US" sz="4400" b="1" dirty="0"/>
            </a:b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E7B1D2-12A7-2B27-31A3-B3F3288A9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b="1" smtClean="0"/>
              <a:t>19</a:t>
            </a:fld>
            <a:endParaRPr lang="en-US" b="1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59D7D38-C23A-7EC3-2975-F9C6F0827B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1" y="1689165"/>
            <a:ext cx="10607583" cy="4999317"/>
          </a:xfrm>
        </p:spPr>
        <p:txBody>
          <a:bodyPr>
            <a:normAutofit/>
          </a:bodyPr>
          <a:lstStyle/>
          <a:p>
            <a:r>
              <a:rPr lang="en-US" sz="2800" b="1" dirty="0"/>
              <a:t>Same final partition outputted by the algorithm when using Word2Vec model and BERT model.</a:t>
            </a:r>
          </a:p>
          <a:p>
            <a:endParaRPr lang="en-US" sz="2800" b="1" dirty="0"/>
          </a:p>
          <a:p>
            <a:r>
              <a:rPr lang="en-US" sz="2800" b="1" dirty="0"/>
              <a:t>In each iteration the ConvBiLSTM’ s accuracy results were similar, but BERT had a better accuracy of about 0.01.</a:t>
            </a:r>
          </a:p>
          <a:p>
            <a:endParaRPr lang="en-US" sz="2800" b="1" dirty="0"/>
          </a:p>
          <a:p>
            <a:endParaRPr lang="en-US" sz="2800" b="1" dirty="0"/>
          </a:p>
          <a:p>
            <a:endParaRPr lang="en-US" sz="2800" b="1" dirty="0"/>
          </a:p>
          <a:p>
            <a:endParaRPr lang="en-US" sz="2800" b="1" dirty="0"/>
          </a:p>
          <a:p>
            <a:endParaRPr lang="LID4096" sz="2800" b="1" dirty="0"/>
          </a:p>
        </p:txBody>
      </p:sp>
    </p:spTree>
    <p:extLst>
      <p:ext uri="{BB962C8B-B14F-4D97-AF65-F5344CB8AC3E}">
        <p14:creationId xmlns:p14="http://schemas.microsoft.com/office/powerpoint/2010/main" val="30241276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70000"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174D3-6B10-409E-9110-EEBEAA7E3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668" y="629266"/>
            <a:ext cx="4802031" cy="820993"/>
          </a:xfrm>
        </p:spPr>
        <p:txBody>
          <a:bodyPr>
            <a:normAutofit/>
          </a:bodyPr>
          <a:lstStyle/>
          <a:p>
            <a:r>
              <a:rPr lang="en-US" b="1" dirty="0"/>
              <a:t>Contents</a:t>
            </a:r>
          </a:p>
        </p:txBody>
      </p:sp>
      <p:pic>
        <p:nvPicPr>
          <p:cNvPr id="18" name="Picture 17" descr="abstract image">
            <a:extLst>
              <a:ext uri="{FF2B5EF4-FFF2-40B4-BE49-F238E27FC236}">
                <a16:creationId xmlns:a16="http://schemas.microsoft.com/office/drawing/2014/main" id="{D4405318-CC16-40AE-BFE1-B9E42D20DF3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2999" r="23682"/>
          <a:stretch/>
        </p:blipFill>
        <p:spPr>
          <a:xfrm>
            <a:off x="6100398" y="10"/>
            <a:ext cx="6094412" cy="6857990"/>
          </a:xfrm>
          <a:prstGeom prst="rect">
            <a:avLst/>
          </a:prstGeom>
        </p:spPr>
      </p:pic>
      <p:sp>
        <p:nvSpPr>
          <p:cNvPr id="78" name="Rectangle 77">
            <a:extLst>
              <a:ext uri="{FF2B5EF4-FFF2-40B4-BE49-F238E27FC236}">
                <a16:creationId xmlns:a16="http://schemas.microsoft.com/office/drawing/2014/main" id="{7527E565-DE8D-445C-9879-AD1D04415A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B9AFB24-39DB-6722-D130-3F60D72B7EEB}"/>
              </a:ext>
            </a:extLst>
          </p:cNvPr>
          <p:cNvSpPr txBox="1">
            <a:spLocks/>
          </p:cNvSpPr>
          <p:nvPr/>
        </p:nvSpPr>
        <p:spPr>
          <a:xfrm>
            <a:off x="650667" y="1708284"/>
            <a:ext cx="4802031" cy="4799047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b="1" dirty="0"/>
              <a:t>Project Background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800" b="1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b="1" dirty="0"/>
              <a:t>Project Target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800" b="1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b="1" dirty="0"/>
              <a:t>Project Goals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800" b="1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b="1" dirty="0"/>
              <a:t>Algorithm</a:t>
            </a:r>
          </a:p>
          <a:p>
            <a:endParaRPr lang="en-US" sz="2800" b="1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b="1" dirty="0"/>
              <a:t>Challenges &amp; Issues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800" b="1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b="1" dirty="0"/>
              <a:t>Results Comparison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800" b="1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b="1" dirty="0"/>
              <a:t>Conclusion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800" b="1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800" b="1" dirty="0"/>
          </a:p>
          <a:p>
            <a:endParaRPr lang="en-US" sz="2800" b="1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800" b="1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800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3EF3F2-28EF-4FAA-067E-E2DD4F3AC2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b="1" smtClean="0"/>
              <a:t>2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3338816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0000"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1D917-9C72-AE84-CE60-BF595D6FFA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91988"/>
          </a:xfrm>
        </p:spPr>
        <p:txBody>
          <a:bodyPr/>
          <a:lstStyle/>
          <a:p>
            <a:r>
              <a:rPr lang="en-US" sz="4000" b="1" dirty="0"/>
              <a:t>Is BERT necessary?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E7B1D2-12A7-2B27-31A3-B3F3288A9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b="1" smtClean="0"/>
              <a:t>20</a:t>
            </a:fld>
            <a:endParaRPr lang="en-US" b="1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59D7D38-C23A-7EC3-2975-F9C6F0827B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1" y="1689165"/>
            <a:ext cx="10607583" cy="4999317"/>
          </a:xfrm>
        </p:spPr>
        <p:txBody>
          <a:bodyPr>
            <a:normAutofit/>
          </a:bodyPr>
          <a:lstStyle/>
          <a:p>
            <a:r>
              <a:rPr lang="en-US" sz="2800" b="1" dirty="0"/>
              <a:t>Larger total time complexity than Word2Vec model.</a:t>
            </a:r>
          </a:p>
          <a:p>
            <a:endParaRPr lang="en-US" sz="2800" b="1" dirty="0"/>
          </a:p>
          <a:p>
            <a:r>
              <a:rPr lang="en-US" sz="2800" b="1" dirty="0"/>
              <a:t>Larger space needed compared to the Word2Vec model.</a:t>
            </a:r>
          </a:p>
          <a:p>
            <a:endParaRPr lang="en-US" sz="2800" b="1" dirty="0"/>
          </a:p>
          <a:p>
            <a:pPr marL="0" indent="0">
              <a:buNone/>
            </a:pPr>
            <a:r>
              <a:rPr lang="en-US" sz="2800" b="1" dirty="0"/>
              <a:t>Fine tuned BERT performance didn’t get much better results.</a:t>
            </a:r>
          </a:p>
          <a:p>
            <a:endParaRPr lang="en-US" sz="2800" b="1" dirty="0"/>
          </a:p>
          <a:p>
            <a:endParaRPr lang="en-US" sz="2800" b="1" dirty="0"/>
          </a:p>
          <a:p>
            <a:endParaRPr lang="en-US" sz="2800" b="1" dirty="0"/>
          </a:p>
          <a:p>
            <a:endParaRPr lang="en-US" sz="2800" b="1" dirty="0"/>
          </a:p>
          <a:p>
            <a:endParaRPr lang="LID4096" sz="2800" b="1" dirty="0"/>
          </a:p>
        </p:txBody>
      </p:sp>
    </p:spTree>
    <p:extLst>
      <p:ext uri="{BB962C8B-B14F-4D97-AF65-F5344CB8AC3E}">
        <p14:creationId xmlns:p14="http://schemas.microsoft.com/office/powerpoint/2010/main" val="35274222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0000"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1D917-9C72-AE84-CE60-BF595D6FFA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91988"/>
          </a:xfrm>
        </p:spPr>
        <p:txBody>
          <a:bodyPr/>
          <a:lstStyle/>
          <a:p>
            <a:r>
              <a:rPr lang="en-US" sz="4000" b="1" dirty="0"/>
              <a:t>Fine Tuning Word2Vec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E7B1D2-12A7-2B27-31A3-B3F3288A9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b="1" smtClean="0"/>
              <a:t>21</a:t>
            </a:fld>
            <a:endParaRPr lang="en-US" b="1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59D7D38-C23A-7EC3-2975-F9C6F0827B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1" y="1689165"/>
            <a:ext cx="10607583" cy="4999317"/>
          </a:xfrm>
        </p:spPr>
        <p:txBody>
          <a:bodyPr>
            <a:normAutofit/>
          </a:bodyPr>
          <a:lstStyle/>
          <a:p>
            <a:r>
              <a:rPr lang="en-US" sz="2800" b="1" dirty="0"/>
              <a:t>Build the model vocabulary once again, using the imposters set and the test set.</a:t>
            </a:r>
          </a:p>
          <a:p>
            <a:endParaRPr lang="en-US" sz="2800" b="1" dirty="0"/>
          </a:p>
          <a:p>
            <a:r>
              <a:rPr lang="en-US" sz="2800" b="1" dirty="0"/>
              <a:t>Train the model on the new vocabulary for 10 epochs.</a:t>
            </a:r>
          </a:p>
          <a:p>
            <a:endParaRPr lang="en-US" sz="2800" b="1" dirty="0"/>
          </a:p>
          <a:p>
            <a:pPr marL="0" indent="0">
              <a:buNone/>
            </a:pPr>
            <a:endParaRPr lang="en-US" sz="2800" b="1" dirty="0"/>
          </a:p>
          <a:p>
            <a:endParaRPr lang="en-US" sz="2800" b="1" dirty="0"/>
          </a:p>
          <a:p>
            <a:endParaRPr lang="en-US" sz="2800" b="1" dirty="0"/>
          </a:p>
          <a:p>
            <a:endParaRPr lang="en-US" sz="2800" b="1" dirty="0"/>
          </a:p>
          <a:p>
            <a:endParaRPr lang="en-US" sz="2800" b="1" dirty="0"/>
          </a:p>
          <a:p>
            <a:endParaRPr lang="LID4096" sz="2800" b="1" dirty="0"/>
          </a:p>
        </p:txBody>
      </p:sp>
    </p:spTree>
    <p:extLst>
      <p:ext uri="{BB962C8B-B14F-4D97-AF65-F5344CB8AC3E}">
        <p14:creationId xmlns:p14="http://schemas.microsoft.com/office/powerpoint/2010/main" val="10079570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0000"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1D917-9C72-AE84-CE60-BF595D6FFA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91988"/>
          </a:xfrm>
        </p:spPr>
        <p:txBody>
          <a:bodyPr/>
          <a:lstStyle/>
          <a:p>
            <a:r>
              <a:rPr lang="en-US" sz="3600" b="1" dirty="0"/>
              <a:t>Results Comparison Word2Vec – Fine Tuned Word2Vec</a:t>
            </a:r>
            <a:endParaRPr lang="en-US" sz="40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E7B1D2-12A7-2B27-31A3-B3F3288A9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b="1" smtClean="0"/>
              <a:t>22</a:t>
            </a:fld>
            <a:endParaRPr lang="en-US" b="1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59D7D38-C23A-7EC3-2975-F9C6F0827B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1" y="2266215"/>
            <a:ext cx="10607583" cy="3593048"/>
          </a:xfrm>
        </p:spPr>
        <p:txBody>
          <a:bodyPr>
            <a:normAutofit/>
          </a:bodyPr>
          <a:lstStyle/>
          <a:p>
            <a:r>
              <a:rPr lang="en-US" sz="2800" b="1" dirty="0"/>
              <a:t>Better results – ConvBiLSTM results in the first iteration.</a:t>
            </a:r>
          </a:p>
          <a:p>
            <a:r>
              <a:rPr lang="en-US" sz="2800" b="1" dirty="0"/>
              <a:t>Example (first iteration):</a:t>
            </a:r>
          </a:p>
          <a:p>
            <a:endParaRPr lang="en-US" sz="2800" b="1" dirty="0"/>
          </a:p>
          <a:p>
            <a:pPr marL="0" indent="0">
              <a:buNone/>
            </a:pPr>
            <a:endParaRPr lang="en-US" sz="2800" b="1" dirty="0"/>
          </a:p>
          <a:p>
            <a:endParaRPr lang="en-US" sz="2800" b="1" dirty="0"/>
          </a:p>
          <a:p>
            <a:endParaRPr lang="en-US" sz="2800" b="1" dirty="0"/>
          </a:p>
          <a:p>
            <a:endParaRPr lang="en-US" sz="2800" b="1" dirty="0"/>
          </a:p>
          <a:p>
            <a:endParaRPr lang="en-US" sz="2800" b="1" dirty="0"/>
          </a:p>
          <a:p>
            <a:endParaRPr lang="LID4096" sz="28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C17DAA-D9D0-EF4F-4012-5622FCA7C5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686" y="3810594"/>
            <a:ext cx="10750627" cy="1613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5315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0000"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1D917-9C72-AE84-CE60-BF595D6FFA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91988"/>
          </a:xfrm>
        </p:spPr>
        <p:txBody>
          <a:bodyPr/>
          <a:lstStyle/>
          <a:p>
            <a:r>
              <a:rPr lang="en-US" sz="3600" b="1" dirty="0"/>
              <a:t>Results Comparison Word2Vec – Fine Tuned Word2Vec</a:t>
            </a:r>
            <a:endParaRPr lang="en-US" sz="40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E7B1D2-12A7-2B27-31A3-B3F3288A9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b="1" smtClean="0"/>
              <a:t>23</a:t>
            </a:fld>
            <a:endParaRPr lang="en-US" b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6F114AE-422B-563A-C877-363114F23E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111" y="2476869"/>
            <a:ext cx="4804861" cy="369858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C091761-8DFD-0946-C339-65A5A1BA7B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0784" y="2476869"/>
            <a:ext cx="5818121" cy="369858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648E46A-3E88-0703-D662-A7196824BB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5302" y="2019605"/>
            <a:ext cx="2886478" cy="45726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6957937-2163-5536-9F80-D168F27B306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17131" y="2076763"/>
            <a:ext cx="2505425" cy="400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3960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0000"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1D917-9C72-AE84-CE60-BF595D6FFA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91988"/>
          </a:xfrm>
        </p:spPr>
        <p:txBody>
          <a:bodyPr/>
          <a:lstStyle/>
          <a:p>
            <a:r>
              <a:rPr lang="en-US" sz="3600" b="1" dirty="0"/>
              <a:t>Results Comparison Word2Vec – Fine Tuned Word2Vec</a:t>
            </a:r>
            <a:endParaRPr lang="en-US" sz="40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E7B1D2-12A7-2B27-31A3-B3F3288A9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b="1" smtClean="0"/>
              <a:t>24</a:t>
            </a:fld>
            <a:endParaRPr lang="en-US" b="1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648E46A-3E88-0703-D662-A7196824BB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5302" y="2019605"/>
            <a:ext cx="2886478" cy="45726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6957937-2163-5536-9F80-D168F27B30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64671" y="2076763"/>
            <a:ext cx="2505425" cy="4001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8949E3D-29FC-30B7-0D0C-654C79079D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90474" y="2476869"/>
            <a:ext cx="5292492" cy="38413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6FE50CC-CF62-07E6-1011-4BE9EBA02E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9576" y="2476869"/>
            <a:ext cx="4917929" cy="384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6371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0000"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1D917-9C72-AE84-CE60-BF595D6FFA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91988"/>
          </a:xfrm>
        </p:spPr>
        <p:txBody>
          <a:bodyPr/>
          <a:lstStyle/>
          <a:p>
            <a:r>
              <a:rPr lang="en-US" sz="4000" b="1" dirty="0"/>
              <a:t>Conclusion</a:t>
            </a:r>
            <a:endParaRPr lang="en-US" sz="44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E7B1D2-12A7-2B27-31A3-B3F3288A9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b="1" smtClean="0"/>
              <a:t>25</a:t>
            </a:fld>
            <a:endParaRPr lang="en-US" b="1" dirty="0"/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F500CAA3-8424-ACF8-7C59-6F2AC8303E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1" y="1689165"/>
            <a:ext cx="10607583" cy="4999317"/>
          </a:xfrm>
        </p:spPr>
        <p:txBody>
          <a:bodyPr>
            <a:normAutofit/>
          </a:bodyPr>
          <a:lstStyle/>
          <a:p>
            <a:r>
              <a:rPr lang="en-US" sz="2400" b="1" dirty="0"/>
              <a:t>Using BERT for embedding improves the algorithm’s clustering prediction.</a:t>
            </a:r>
          </a:p>
          <a:p>
            <a:endParaRPr lang="en-US" sz="2400" b="1" dirty="0"/>
          </a:p>
          <a:p>
            <a:r>
              <a:rPr lang="en-US" sz="2400" b="1" dirty="0"/>
              <a:t>Using Fine tuning on the Word2Vec model also improves the algorithm’s clustering prediction.</a:t>
            </a:r>
          </a:p>
          <a:p>
            <a:endParaRPr lang="en-US" sz="2400" b="1" dirty="0"/>
          </a:p>
          <a:p>
            <a:r>
              <a:rPr lang="en-US" sz="2400" b="1" dirty="0"/>
              <a:t>We conclude that for this specific algorithm there is no need to use a big model such as BERT.</a:t>
            </a:r>
          </a:p>
          <a:p>
            <a:pPr marL="0" indent="0">
              <a:buNone/>
            </a:pPr>
            <a:endParaRPr lang="en-US" sz="2400" b="1" dirty="0"/>
          </a:p>
          <a:p>
            <a:endParaRPr lang="en-US" sz="2800" b="1" dirty="0"/>
          </a:p>
          <a:p>
            <a:pPr marL="0" indent="0">
              <a:buNone/>
            </a:pPr>
            <a:endParaRPr lang="en-US" sz="2800" b="1" dirty="0"/>
          </a:p>
          <a:p>
            <a:endParaRPr lang="en-US" sz="2800" b="1" dirty="0"/>
          </a:p>
          <a:p>
            <a:endParaRPr lang="en-US" sz="2800" b="1" dirty="0"/>
          </a:p>
          <a:p>
            <a:endParaRPr lang="en-US" sz="2800" b="1" dirty="0"/>
          </a:p>
          <a:p>
            <a:endParaRPr lang="en-US" sz="2800" b="1" dirty="0"/>
          </a:p>
          <a:p>
            <a:endParaRPr lang="LID4096" sz="2800" b="1" dirty="0"/>
          </a:p>
        </p:txBody>
      </p:sp>
    </p:spTree>
    <p:extLst>
      <p:ext uri="{BB962C8B-B14F-4D97-AF65-F5344CB8AC3E}">
        <p14:creationId xmlns:p14="http://schemas.microsoft.com/office/powerpoint/2010/main" val="7440402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FinalProject_Video">
            <a:hlinkClick r:id="" action="ppaction://media"/>
            <a:extLst>
              <a:ext uri="{FF2B5EF4-FFF2-40B4-BE49-F238E27FC236}">
                <a16:creationId xmlns:a16="http://schemas.microsoft.com/office/drawing/2014/main" id="{2F401103-8CF2-30FD-BB36-7A74F66647B6}"/>
              </a:ext>
            </a:extLst>
          </p:cNvPr>
          <p:cNvPicPr>
            <a:picLocks noGrp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329293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822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0000"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1D917-9C72-AE84-CE60-BF595D6FFA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91988"/>
          </a:xfrm>
        </p:spPr>
        <p:txBody>
          <a:bodyPr/>
          <a:lstStyle/>
          <a:p>
            <a:r>
              <a:rPr lang="en-US" b="1" dirty="0"/>
              <a:t>GUI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E7B1D2-12A7-2B27-31A3-B3F3288A9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b="1" smtClean="0"/>
              <a:t>27</a:t>
            </a:fld>
            <a:endParaRPr lang="en-US" b="1" dirty="0"/>
          </a:p>
        </p:txBody>
      </p:sp>
      <p:pic>
        <p:nvPicPr>
          <p:cNvPr id="5" name="Picture 4" descr="A screenshot of a login box&#10;&#10;Description automatically generated with medium confidence">
            <a:extLst>
              <a:ext uri="{FF2B5EF4-FFF2-40B4-BE49-F238E27FC236}">
                <a16:creationId xmlns:a16="http://schemas.microsoft.com/office/drawing/2014/main" id="{5A14CEDF-E33F-655E-3186-24923A9A19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134" y="2327030"/>
            <a:ext cx="5314205" cy="3062767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pic>
        <p:nvPicPr>
          <p:cNvPr id="14" name="Picture 1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A92C8D2A-1440-709E-A3C1-F3DE5C4213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8030" y="2327030"/>
            <a:ext cx="5314205" cy="3062767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5190047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0000"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1D917-9C72-AE84-CE60-BF595D6FFA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91988"/>
          </a:xfrm>
        </p:spPr>
        <p:txBody>
          <a:bodyPr/>
          <a:lstStyle/>
          <a:p>
            <a:r>
              <a:rPr lang="en-US" b="1" dirty="0"/>
              <a:t>GUI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E7B1D2-12A7-2B27-31A3-B3F3288A9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b="1" smtClean="0"/>
              <a:t>28</a:t>
            </a:fld>
            <a:endParaRPr lang="en-US" b="1" dirty="0"/>
          </a:p>
        </p:txBody>
      </p:sp>
      <p:pic>
        <p:nvPicPr>
          <p:cNvPr id="8" name="Picture 7" descr="A picture containing text, screenshot, font, software&#10;&#10;Description automatically generated">
            <a:extLst>
              <a:ext uri="{FF2B5EF4-FFF2-40B4-BE49-F238E27FC236}">
                <a16:creationId xmlns:a16="http://schemas.microsoft.com/office/drawing/2014/main" id="{50058CBF-39AA-A020-A886-92D01BC415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3538" y="2327030"/>
            <a:ext cx="5314203" cy="3062766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pic>
        <p:nvPicPr>
          <p:cNvPr id="9" name="Picture 8" descr="A diagram of cluster plot&#10;&#10;Description automatically generated with low confidence">
            <a:extLst>
              <a:ext uri="{FF2B5EF4-FFF2-40B4-BE49-F238E27FC236}">
                <a16:creationId xmlns:a16="http://schemas.microsoft.com/office/drawing/2014/main" id="{8A9E7D26-14D1-3AF0-8169-BC65FAE39F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747" y="2327030"/>
            <a:ext cx="5314204" cy="3062766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0329045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0000"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1D917-9C72-AE84-CE60-BF595D6FFA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91988"/>
          </a:xfrm>
        </p:spPr>
        <p:txBody>
          <a:bodyPr/>
          <a:lstStyle/>
          <a:p>
            <a:r>
              <a:rPr lang="en-US" b="1"/>
              <a:t>Testing plan - GUI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E7B1D2-12A7-2B27-31A3-B3F3288A9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b="1" smtClean="0"/>
              <a:t>29</a:t>
            </a:fld>
            <a:endParaRPr lang="en-US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CD72A4-577D-8021-708E-BF9C168B5A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1310" y="1344706"/>
            <a:ext cx="8034323" cy="5298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1975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0000"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F49850-4622-3F57-03D8-3675FF842F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978517"/>
          </a:xfrm>
        </p:spPr>
        <p:txBody>
          <a:bodyPr/>
          <a:lstStyle/>
          <a:p>
            <a:r>
              <a:rPr lang="en-US" sz="4400" b="1" dirty="0"/>
              <a:t>Project 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2198F1-6661-A0CA-D629-9590AA2AB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5010" y="1795670"/>
            <a:ext cx="10111407" cy="4452730"/>
          </a:xfrm>
        </p:spPr>
        <p:txBody>
          <a:bodyPr>
            <a:normAutofit/>
          </a:bodyPr>
          <a:lstStyle/>
          <a:p>
            <a:r>
              <a:rPr lang="en-US" sz="2800" b="1" dirty="0"/>
              <a:t>Pseudepigrapha is falsely attributed works whose claimed author is not the true author.</a:t>
            </a:r>
          </a:p>
          <a:p>
            <a:endParaRPr lang="en-US" sz="2800" b="1" dirty="0"/>
          </a:p>
          <a:p>
            <a:r>
              <a:rPr lang="en-US" sz="2800" b="1" dirty="0"/>
              <a:t>Pseudepigrapha detection is a daily problem in many fields. </a:t>
            </a:r>
          </a:p>
          <a:p>
            <a:endParaRPr lang="en-US" sz="2800" b="1" dirty="0"/>
          </a:p>
          <a:p>
            <a:r>
              <a:rPr lang="en-US" sz="2800" b="1" dirty="0"/>
              <a:t>True authorship verification is an up-and-coming topic with increasing importance.</a:t>
            </a:r>
          </a:p>
          <a:p>
            <a:pPr marL="0" indent="0">
              <a:buNone/>
            </a:pPr>
            <a:endParaRPr lang="LID4096" sz="28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00E707-09CC-CC9B-FB6F-A137A65D18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b="1" smtClean="0"/>
              <a:t>3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6269977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0000"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1D917-9C72-AE84-CE60-BF595D6FFA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91988"/>
          </a:xfrm>
        </p:spPr>
        <p:txBody>
          <a:bodyPr/>
          <a:lstStyle/>
          <a:p>
            <a:r>
              <a:rPr lang="en-US" b="1" dirty="0"/>
              <a:t>Sequence Diagram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E7B1D2-12A7-2B27-31A3-B3F3288A9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b="1" smtClean="0"/>
              <a:t>30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0401217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70000"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bstract design">
            <a:extLst>
              <a:ext uri="{FF2B5EF4-FFF2-40B4-BE49-F238E27FC236}">
                <a16:creationId xmlns:a16="http://schemas.microsoft.com/office/drawing/2014/main" id="{6D363037-1741-4470-A023-883E2FFD584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</a:blip>
          <a:srcRect t="18308" r="6818" b="2872"/>
          <a:stretch/>
        </p:blipFill>
        <p:spPr>
          <a:xfrm flipH="1">
            <a:off x="20" y="10"/>
            <a:ext cx="12191980" cy="6857990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970C361B-D32E-42E0-A41E-86C3D9AC88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>
            <a:normAutofit/>
          </a:bodyPr>
          <a:lstStyle/>
          <a:p>
            <a:r>
              <a:rPr lang="en-US" b="1" dirty="0"/>
              <a:t>Thank You!</a:t>
            </a:r>
            <a:endParaRPr lang="ru-RU" b="1" dirty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318E9D62-7BA3-4D5E-8915-0D0E8661E3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E199C14-7036-BB59-8709-16FC08B4E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b="1" smtClean="0"/>
              <a:t>31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5107679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0000"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F49850-4622-3F57-03D8-3675FF842F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978517"/>
          </a:xfrm>
        </p:spPr>
        <p:txBody>
          <a:bodyPr/>
          <a:lstStyle/>
          <a:p>
            <a:r>
              <a:rPr lang="en-US" sz="4400" b="1" dirty="0"/>
              <a:t>Pseudepigrapha 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2198F1-6661-A0CA-D629-9590AA2AB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5010" y="1795670"/>
            <a:ext cx="10111407" cy="4452730"/>
          </a:xfrm>
        </p:spPr>
        <p:txBody>
          <a:bodyPr>
            <a:normAutofit/>
          </a:bodyPr>
          <a:lstStyle/>
          <a:p>
            <a:r>
              <a:rPr lang="en-US" sz="2800" b="1" dirty="0"/>
              <a:t>Identifying unknown authorship &amp; anonymous texts</a:t>
            </a:r>
          </a:p>
          <a:p>
            <a:endParaRPr lang="en-US" sz="2800" b="1" dirty="0"/>
          </a:p>
          <a:p>
            <a:r>
              <a:rPr lang="en-US" sz="2800" b="1" dirty="0"/>
              <a:t>Electronic texts, articles, social media posts</a:t>
            </a:r>
          </a:p>
          <a:p>
            <a:endParaRPr lang="en-US" sz="2800" b="1" dirty="0"/>
          </a:p>
          <a:p>
            <a:r>
              <a:rPr lang="en-US" sz="2800" b="1" dirty="0"/>
              <a:t>Copy Right detection of stolen works</a:t>
            </a:r>
          </a:p>
          <a:p>
            <a:endParaRPr lang="en-US" sz="2800" b="1" dirty="0"/>
          </a:p>
          <a:p>
            <a:r>
              <a:rPr lang="en-US" sz="2800" b="1" dirty="0"/>
              <a:t>Legal &amp; Criminal Investigation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00E707-09CC-CC9B-FB6F-A137A65D18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b="1" smtClean="0"/>
              <a:t>4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9271200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0000"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F49850-4622-3F57-03D8-3675FF842F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978517"/>
          </a:xfrm>
        </p:spPr>
        <p:txBody>
          <a:bodyPr/>
          <a:lstStyle/>
          <a:p>
            <a:r>
              <a:rPr lang="en-US" sz="4400" b="1" dirty="0"/>
              <a:t>Project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2198F1-6661-A0CA-D629-9590AA2AB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5010" y="1837592"/>
            <a:ext cx="10375729" cy="3182816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sz="2800" b="1" dirty="0"/>
              <a:t>Research:</a:t>
            </a:r>
          </a:p>
          <a:p>
            <a:pPr lvl="1">
              <a:lnSpc>
                <a:spcPct val="120000"/>
              </a:lnSpc>
            </a:pPr>
            <a:r>
              <a:rPr lang="en-US" sz="2800" b="1" dirty="0"/>
              <a:t>Understanding key components of the algorithm. </a:t>
            </a:r>
          </a:p>
          <a:p>
            <a:pPr lvl="1">
              <a:lnSpc>
                <a:spcPct val="120000"/>
              </a:lnSpc>
            </a:pPr>
            <a:r>
              <a:rPr lang="en-US" sz="2800" b="1" dirty="0"/>
              <a:t>Comparing methods for the Embedding stage.</a:t>
            </a:r>
          </a:p>
          <a:p>
            <a:pPr lvl="1">
              <a:lnSpc>
                <a:spcPct val="120000"/>
              </a:lnSpc>
            </a:pPr>
            <a:r>
              <a:rPr lang="en-US" sz="2800" b="1" dirty="0"/>
              <a:t>Learning the connections between the different components.</a:t>
            </a:r>
          </a:p>
          <a:p>
            <a:pPr>
              <a:lnSpc>
                <a:spcPct val="120000"/>
              </a:lnSpc>
            </a:pPr>
            <a:endParaRPr lang="en-US" sz="2800" b="1" dirty="0"/>
          </a:p>
          <a:p>
            <a:pPr>
              <a:lnSpc>
                <a:spcPct val="120000"/>
              </a:lnSpc>
            </a:pPr>
            <a:endParaRPr lang="en-US" sz="28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00E707-09CC-CC9B-FB6F-A137A65D18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b="1" smtClean="0"/>
              <a:t>5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1840835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0000"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F49850-4622-3F57-03D8-3675FF842F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978517"/>
          </a:xfrm>
        </p:spPr>
        <p:txBody>
          <a:bodyPr/>
          <a:lstStyle/>
          <a:p>
            <a:r>
              <a:rPr lang="en-US" sz="4400" b="1" dirty="0"/>
              <a:t>Project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2198F1-6661-A0CA-D629-9590AA2AB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5010" y="1431235"/>
            <a:ext cx="10375729" cy="263081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/>
              <a:t>Project Book: </a:t>
            </a:r>
          </a:p>
          <a:p>
            <a:pPr lvl="1"/>
            <a:r>
              <a:rPr lang="en-US" sz="2600" b="1" dirty="0"/>
              <a:t>Building a project plan and phases.</a:t>
            </a:r>
          </a:p>
          <a:p>
            <a:pPr lvl="1"/>
            <a:r>
              <a:rPr lang="en-US" sz="2600" b="1" dirty="0"/>
              <a:t>Detailed description of the background concepts relating to the project.</a:t>
            </a:r>
          </a:p>
          <a:p>
            <a:pPr lvl="1"/>
            <a:r>
              <a:rPr lang="en-US" sz="2600" b="1" dirty="0"/>
              <a:t>Designing the diagram of the model in use.</a:t>
            </a:r>
          </a:p>
          <a:p>
            <a:pPr lvl="1"/>
            <a:endParaRPr lang="en-US" sz="2600" b="1" dirty="0"/>
          </a:p>
          <a:p>
            <a:endParaRPr lang="en-US" sz="2800" b="1" dirty="0"/>
          </a:p>
          <a:p>
            <a:endParaRPr lang="en-US" sz="28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00E707-09CC-CC9B-FB6F-A137A65D18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b="1" smtClean="0"/>
              <a:t>6</a:t>
            </a:fld>
            <a:endParaRPr lang="en-US" b="1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2D4435B-84EA-BB2B-5358-561C91C657DE}"/>
              </a:ext>
            </a:extLst>
          </p:cNvPr>
          <p:cNvSpPr txBox="1">
            <a:spLocks/>
          </p:cNvSpPr>
          <p:nvPr/>
        </p:nvSpPr>
        <p:spPr>
          <a:xfrm>
            <a:off x="815009" y="4287793"/>
            <a:ext cx="10375729" cy="21174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lnSpc>
                <a:spcPct val="120000"/>
              </a:lnSpc>
              <a:buFont typeface="Wingdings 3" charset="2"/>
              <a:buNone/>
            </a:pPr>
            <a:r>
              <a:rPr lang="en-US" sz="2800" b="1" dirty="0"/>
              <a:t>Implementation:</a:t>
            </a:r>
          </a:p>
          <a:p>
            <a:pPr lvl="1">
              <a:lnSpc>
                <a:spcPct val="120000"/>
              </a:lnSpc>
            </a:pPr>
            <a:r>
              <a:rPr lang="en-US" sz="2800" b="1" dirty="0"/>
              <a:t>Perform Post-Training on BERT model.</a:t>
            </a:r>
          </a:p>
          <a:p>
            <a:pPr lvl="1">
              <a:lnSpc>
                <a:spcPct val="120000"/>
              </a:lnSpc>
            </a:pPr>
            <a:r>
              <a:rPr lang="en-US" sz="2800" b="1" dirty="0"/>
              <a:t>Implement a BERT transformer embedding model.</a:t>
            </a:r>
          </a:p>
          <a:p>
            <a:pPr marL="0" indent="0">
              <a:lnSpc>
                <a:spcPct val="120000"/>
              </a:lnSpc>
              <a:buNone/>
            </a:pPr>
            <a:endParaRPr lang="en-US" sz="2800" b="1" dirty="0"/>
          </a:p>
          <a:p>
            <a:pPr>
              <a:lnSpc>
                <a:spcPct val="120000"/>
              </a:lnSpc>
            </a:pP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4685230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0000"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F49850-4622-3F57-03D8-3675FF842F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978517"/>
          </a:xfrm>
        </p:spPr>
        <p:txBody>
          <a:bodyPr/>
          <a:lstStyle/>
          <a:p>
            <a:r>
              <a:rPr lang="en-US" sz="4400" b="1" dirty="0"/>
              <a:t>Project Target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2198F1-6661-A0CA-D629-9590AA2AB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1" y="1316737"/>
            <a:ext cx="10544628" cy="5352288"/>
          </a:xfrm>
        </p:spPr>
        <p:txBody>
          <a:bodyPr>
            <a:normAutofit/>
          </a:bodyPr>
          <a:lstStyle/>
          <a:p>
            <a:pPr lvl="1">
              <a:lnSpc>
                <a:spcPts val="4000"/>
              </a:lnSpc>
            </a:pPr>
            <a:r>
              <a:rPr lang="en-US" sz="2800" b="1" dirty="0"/>
              <a:t>The project target is on improving an existing algorithm of pseudepigrapha detection, more specifically improving the embedding stage.</a:t>
            </a:r>
          </a:p>
          <a:p>
            <a:pPr lvl="1">
              <a:lnSpc>
                <a:spcPts val="4000"/>
              </a:lnSpc>
            </a:pPr>
            <a:endParaRPr lang="en-US" sz="2800" b="1" dirty="0"/>
          </a:p>
          <a:p>
            <a:pPr lvl="1">
              <a:lnSpc>
                <a:spcPts val="4000"/>
              </a:lnSpc>
            </a:pPr>
            <a:r>
              <a:rPr lang="en-US" sz="2800" b="1" dirty="0"/>
              <a:t>The embedding stage is switched from Word2Vec embedding to a newer technique, BERT transformer.</a:t>
            </a:r>
          </a:p>
          <a:p>
            <a:pPr lvl="1">
              <a:lnSpc>
                <a:spcPts val="4000"/>
              </a:lnSpc>
            </a:pPr>
            <a:endParaRPr lang="en-US" sz="2800" b="1" dirty="0"/>
          </a:p>
          <a:p>
            <a:pPr lvl="1">
              <a:lnSpc>
                <a:spcPts val="4000"/>
              </a:lnSpc>
            </a:pPr>
            <a:r>
              <a:rPr lang="en-US" sz="2800" b="1" dirty="0"/>
              <a:t>The main benefit of this project is the application of the transformer methodology</a:t>
            </a:r>
          </a:p>
          <a:p>
            <a:pPr lvl="1">
              <a:lnSpc>
                <a:spcPts val="4000"/>
              </a:lnSpc>
            </a:pPr>
            <a:endParaRPr lang="en-US" sz="2800" b="1" dirty="0"/>
          </a:p>
          <a:p>
            <a:pPr lvl="1">
              <a:lnSpc>
                <a:spcPts val="4000"/>
              </a:lnSpc>
            </a:pPr>
            <a:endParaRPr lang="en-US" sz="2800" b="1" dirty="0"/>
          </a:p>
          <a:p>
            <a:pPr>
              <a:lnSpc>
                <a:spcPts val="4000"/>
              </a:lnSpc>
            </a:pPr>
            <a:endParaRPr lang="en-US" sz="3200" b="1" dirty="0"/>
          </a:p>
          <a:p>
            <a:pPr>
              <a:lnSpc>
                <a:spcPts val="4000"/>
              </a:lnSpc>
            </a:pPr>
            <a:endParaRPr lang="en-US" sz="32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00E707-09CC-CC9B-FB6F-A137A65D18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b="1" smtClean="0"/>
              <a:t>7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8768152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0000"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F49850-4622-3F57-03D8-3675FF842F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978517"/>
          </a:xfrm>
        </p:spPr>
        <p:txBody>
          <a:bodyPr/>
          <a:lstStyle/>
          <a:p>
            <a:r>
              <a:rPr lang="en-US" sz="4400" b="1" dirty="0"/>
              <a:t>Solution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00E707-09CC-CC9B-FB6F-A137A65D18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b="1" smtClean="0"/>
              <a:t>8</a:t>
            </a:fld>
            <a:endParaRPr lang="en-US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90F99A1-63EF-1BAB-3C46-879163B6055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605" y="1307969"/>
            <a:ext cx="9478790" cy="532135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218062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0000"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37383-D6FB-F62B-0ED0-09433D2CCF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992034"/>
          </a:xfrm>
        </p:spPr>
        <p:txBody>
          <a:bodyPr/>
          <a:lstStyle/>
          <a:p>
            <a:r>
              <a:rPr lang="en-US" b="1" dirty="0"/>
              <a:t>Algorithm</a:t>
            </a:r>
            <a:endParaRPr lang="LID4096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A4324E-AD99-25B7-117B-486F744D57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0966" y="1631576"/>
            <a:ext cx="9278888" cy="4912659"/>
          </a:xfrm>
        </p:spPr>
        <p:txBody>
          <a:bodyPr>
            <a:normAutofit lnSpcReduction="10000"/>
          </a:bodyPr>
          <a:lstStyle/>
          <a:p>
            <a:r>
              <a:rPr lang="en-US" sz="2800" b="1" dirty="0"/>
              <a:t>Pre-Processing</a:t>
            </a:r>
          </a:p>
          <a:p>
            <a:r>
              <a:rPr lang="en-US" sz="2800" b="1" dirty="0"/>
              <a:t>Tokenization</a:t>
            </a:r>
          </a:p>
          <a:p>
            <a:r>
              <a:rPr lang="en-US" sz="2800" b="1" dirty="0"/>
              <a:t>Post-Training</a:t>
            </a:r>
          </a:p>
          <a:p>
            <a:r>
              <a:rPr lang="en-US" sz="2800" b="1" dirty="0"/>
              <a:t>BERT Embedding</a:t>
            </a:r>
          </a:p>
          <a:p>
            <a:r>
              <a:rPr lang="en-US" sz="2800" b="1" dirty="0"/>
              <a:t>ConvBiLSTM</a:t>
            </a:r>
          </a:p>
          <a:p>
            <a:r>
              <a:rPr lang="en-US" sz="2800" b="1" dirty="0"/>
              <a:t>Calculating Batch Signals</a:t>
            </a:r>
          </a:p>
          <a:p>
            <a:r>
              <a:rPr lang="en-US" sz="2800" b="1" dirty="0"/>
              <a:t>DTW Matrix</a:t>
            </a:r>
          </a:p>
          <a:p>
            <a:r>
              <a:rPr lang="en-US" sz="2800" b="1" dirty="0"/>
              <a:t>Isolated Forest</a:t>
            </a:r>
          </a:p>
          <a:p>
            <a:r>
              <a:rPr lang="en-US" sz="2800" b="1" dirty="0"/>
              <a:t>Results Summarization </a:t>
            </a:r>
          </a:p>
          <a:p>
            <a:pPr marL="0" indent="0">
              <a:buNone/>
            </a:pPr>
            <a:endParaRPr lang="en-US" sz="2800" b="1" dirty="0"/>
          </a:p>
          <a:p>
            <a:endParaRPr lang="LID4096" sz="28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E2B0B8-91D1-5361-557A-D0C32BEA4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b="1" smtClean="0"/>
              <a:t>9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52603837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78884036_DIGITAL ION DESIGN_SL_V1.pptx" id="{AD58A1CE-E9E9-4C2E-83A0-65FD4522F93A}" vid="{1E9553B9-AA04-4A15-9836-1E066825781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93813dd7ca6ad654711aa0ab317e03a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f11dc0ce689dd3925e84e4e35398c6e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48C88F1-1664-415F-AFCE-F6CF45809817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0D16958A-754B-4396-9457-FD7A427A37D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C30393A-FEC6-4A44-9E4A-6EA49F1F7DC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Digital design</Template>
  <TotalTime>1819</TotalTime>
  <Words>886</Words>
  <Application>Microsoft Office PowerPoint</Application>
  <PresentationFormat>Widescreen</PresentationFormat>
  <Paragraphs>207</Paragraphs>
  <Slides>31</Slides>
  <Notes>3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6" baseType="lpstr">
      <vt:lpstr>Arial</vt:lpstr>
      <vt:lpstr>Calibri</vt:lpstr>
      <vt:lpstr>Century Gothic</vt:lpstr>
      <vt:lpstr>Wingdings 3</vt:lpstr>
      <vt:lpstr>Ion</vt:lpstr>
      <vt:lpstr>Pseudepigrapha Detection using Neural Imposters</vt:lpstr>
      <vt:lpstr>Contents</vt:lpstr>
      <vt:lpstr>Project Background</vt:lpstr>
      <vt:lpstr>Pseudepigrapha Applications</vt:lpstr>
      <vt:lpstr>Project Goals</vt:lpstr>
      <vt:lpstr>Project Goals</vt:lpstr>
      <vt:lpstr>Project Target</vt:lpstr>
      <vt:lpstr>Solution</vt:lpstr>
      <vt:lpstr>Algorithm</vt:lpstr>
      <vt:lpstr>Pre-Processing &amp; Tokenization</vt:lpstr>
      <vt:lpstr>BERT Embedding </vt:lpstr>
      <vt:lpstr>BERT Model </vt:lpstr>
      <vt:lpstr>Post-Training</vt:lpstr>
      <vt:lpstr>ConvBiLSTM</vt:lpstr>
      <vt:lpstr>Calculating Batch Signals </vt:lpstr>
      <vt:lpstr>DTW Matrix</vt:lpstr>
      <vt:lpstr>Isolated Forest</vt:lpstr>
      <vt:lpstr>Project Challenges</vt:lpstr>
      <vt:lpstr>Results Comparison BERT – Word2Vec </vt:lpstr>
      <vt:lpstr>Is BERT necessary?</vt:lpstr>
      <vt:lpstr>Fine Tuning Word2Vec</vt:lpstr>
      <vt:lpstr>Results Comparison Word2Vec – Fine Tuned Word2Vec</vt:lpstr>
      <vt:lpstr>Results Comparison Word2Vec – Fine Tuned Word2Vec</vt:lpstr>
      <vt:lpstr>Results Comparison Word2Vec – Fine Tuned Word2Vec</vt:lpstr>
      <vt:lpstr>Conclusion</vt:lpstr>
      <vt:lpstr>PowerPoint Presentation</vt:lpstr>
      <vt:lpstr>GUI</vt:lpstr>
      <vt:lpstr>GUI</vt:lpstr>
      <vt:lpstr>Testing plan - GUI</vt:lpstr>
      <vt:lpstr>Sequence Diagram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DIGITAL DESIGN</dc:title>
  <dc:creator>Eliyahu Arnson</dc:creator>
  <cp:lastModifiedBy>אסף דוידוביץ</cp:lastModifiedBy>
  <cp:revision>142</cp:revision>
  <dcterms:created xsi:type="dcterms:W3CDTF">2023-01-15T16:28:46Z</dcterms:created>
  <dcterms:modified xsi:type="dcterms:W3CDTF">2023-06-25T09:31:37Z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